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rasika" panose="020B0604020202020204" charset="0"/>
      <p:regular r:id="rId9"/>
    </p:embeddedFont>
    <p:embeddedFont>
      <p:font typeface="Futura" panose="020B0604020202020204" charset="0"/>
      <p:regular r:id="rId10"/>
    </p:embeddedFont>
    <p:embeddedFont>
      <p:font typeface="Futura Bold" panose="020B0604020202020204" charset="0"/>
      <p:regular r:id="rId11"/>
    </p:embeddedFont>
    <p:embeddedFont>
      <p:font typeface="HK Modular" panose="020B0604020202020204" charset="0"/>
      <p:regular r:id="rId12"/>
    </p:embeddedFont>
    <p:embeddedFont>
      <p:font typeface="Times New Roman Bold" panose="02020803070505020304" pitchFamily="18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443311" y="516647"/>
            <a:ext cx="17524789" cy="3095347"/>
            <a:chOff x="0" y="0"/>
            <a:chExt cx="23366385" cy="41271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69090" cy="4127129"/>
            </a:xfrm>
            <a:custGeom>
              <a:avLst/>
              <a:gdLst/>
              <a:ahLst/>
              <a:cxnLst/>
              <a:rect l="l" t="t" r="r" b="b"/>
              <a:pathLst>
                <a:path w="5569090" h="4127129">
                  <a:moveTo>
                    <a:pt x="0" y="0"/>
                  </a:moveTo>
                  <a:lnTo>
                    <a:pt x="5569090" y="0"/>
                  </a:lnTo>
                  <a:lnTo>
                    <a:pt x="5569090" y="4127129"/>
                  </a:lnTo>
                  <a:lnTo>
                    <a:pt x="0" y="4127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541" b="-18396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Freeform 5"/>
            <p:cNvSpPr/>
            <p:nvPr/>
          </p:nvSpPr>
          <p:spPr>
            <a:xfrm>
              <a:off x="18433401" y="417341"/>
              <a:ext cx="4932984" cy="3108124"/>
            </a:xfrm>
            <a:custGeom>
              <a:avLst/>
              <a:gdLst/>
              <a:ahLst/>
              <a:cxnLst/>
              <a:rect l="l" t="t" r="r" b="b"/>
              <a:pathLst>
                <a:path w="4932984" h="3108124">
                  <a:moveTo>
                    <a:pt x="0" y="0"/>
                  </a:moveTo>
                  <a:lnTo>
                    <a:pt x="4932984" y="0"/>
                  </a:lnTo>
                  <a:lnTo>
                    <a:pt x="4932984" y="3108124"/>
                  </a:lnTo>
                  <a:lnTo>
                    <a:pt x="0" y="3108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1676" t="-158763" r="-102404" b="-223852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55988" y="576800"/>
              <a:ext cx="12793380" cy="3019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70"/>
                </a:lnSpc>
              </a:pPr>
              <a:r>
                <a:rPr lang="en-US" sz="5139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COMPUTER SOCIETY OF INDIA </a:t>
              </a:r>
            </a:p>
            <a:p>
              <a:pPr algn="ctr">
                <a:lnSpc>
                  <a:spcPts val="5049"/>
                </a:lnSpc>
              </a:pPr>
              <a:r>
                <a:rPr lang="en-US" sz="4139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IN COLLABORATION WITH</a:t>
              </a:r>
            </a:p>
            <a:p>
              <a:pPr algn="ctr">
                <a:lnSpc>
                  <a:spcPts val="6270"/>
                </a:lnSpc>
              </a:pPr>
              <a:r>
                <a:rPr lang="en-US" sz="5139" b="1">
                  <a:solidFill>
                    <a:srgbClr val="FFFFFF"/>
                  </a:solidFill>
                  <a:latin typeface="Futura Bold"/>
                  <a:ea typeface="Futura Bold"/>
                  <a:cs typeface="Futura Bold"/>
                  <a:sym typeface="Futura Bold"/>
                </a:rPr>
                <a:t>GOOGLE DEVELOPER GROUPS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25216" y="3611994"/>
            <a:ext cx="12101302" cy="4974293"/>
            <a:chOff x="0" y="0"/>
            <a:chExt cx="16135069" cy="66323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752208" cy="4196108"/>
            </a:xfrm>
            <a:custGeom>
              <a:avLst/>
              <a:gdLst/>
              <a:ahLst/>
              <a:cxnLst/>
              <a:rect l="l" t="t" r="r" b="b"/>
              <a:pathLst>
                <a:path w="13752208" h="4196108">
                  <a:moveTo>
                    <a:pt x="0" y="0"/>
                  </a:moveTo>
                  <a:lnTo>
                    <a:pt x="13752208" y="0"/>
                  </a:lnTo>
                  <a:lnTo>
                    <a:pt x="13752208" y="4196108"/>
                  </a:lnTo>
                  <a:lnTo>
                    <a:pt x="0" y="4196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Freeform 9"/>
            <p:cNvSpPr/>
            <p:nvPr/>
          </p:nvSpPr>
          <p:spPr>
            <a:xfrm>
              <a:off x="11242355" y="4873386"/>
              <a:ext cx="4014123" cy="1759005"/>
            </a:xfrm>
            <a:custGeom>
              <a:avLst/>
              <a:gdLst/>
              <a:ahLst/>
              <a:cxnLst/>
              <a:rect l="l" t="t" r="r" b="b"/>
              <a:pathLst>
                <a:path w="4014123" h="1759005">
                  <a:moveTo>
                    <a:pt x="0" y="0"/>
                  </a:moveTo>
                  <a:lnTo>
                    <a:pt x="4014123" y="0"/>
                  </a:lnTo>
                  <a:lnTo>
                    <a:pt x="4014123" y="1759005"/>
                  </a:lnTo>
                  <a:lnTo>
                    <a:pt x="0" y="1759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021" t="-23750" r="-2103" b="-20178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202430" y="3721906"/>
              <a:ext cx="5821222" cy="1151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13"/>
                </a:lnSpc>
              </a:pPr>
              <a:r>
                <a:rPr lang="en-US" sz="5152" spc="46">
                  <a:solidFill>
                    <a:srgbClr val="F5F2F6"/>
                  </a:solidFill>
                  <a:latin typeface="HK Modular"/>
                  <a:ea typeface="HK Modular"/>
                  <a:cs typeface="HK Modular"/>
                  <a:sym typeface="HK Modular"/>
                </a:rPr>
                <a:t>Code for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157693" y="4852588"/>
              <a:ext cx="1977376" cy="1147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24"/>
                </a:lnSpc>
              </a:pPr>
              <a:r>
                <a:rPr lang="en-US" sz="4946">
                  <a:solidFill>
                    <a:srgbClr val="FB452F"/>
                  </a:solidFill>
                  <a:latin typeface="Brasika"/>
                  <a:ea typeface="Brasika"/>
                  <a:cs typeface="Brasika"/>
                  <a:sym typeface="Brasika"/>
                </a:rPr>
                <a:t>5.0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5688527" y="481553"/>
            <a:ext cx="6910947" cy="1712443"/>
          </a:xfrm>
          <a:custGeom>
            <a:avLst/>
            <a:gdLst/>
            <a:ahLst/>
            <a:cxnLst/>
            <a:rect l="l" t="t" r="r" b="b"/>
            <a:pathLst>
              <a:path w="6910947" h="1712443">
                <a:moveTo>
                  <a:pt x="0" y="0"/>
                </a:moveTo>
                <a:lnTo>
                  <a:pt x="6910946" y="0"/>
                </a:lnTo>
                <a:lnTo>
                  <a:pt x="6910946" y="1712443"/>
                </a:lnTo>
                <a:lnTo>
                  <a:pt x="0" y="171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73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648506" y="481553"/>
            <a:ext cx="3047738" cy="2028171"/>
          </a:xfrm>
          <a:custGeom>
            <a:avLst/>
            <a:gdLst/>
            <a:ahLst/>
            <a:cxnLst/>
            <a:rect l="l" t="t" r="r" b="b"/>
            <a:pathLst>
              <a:path w="3047738" h="2028171">
                <a:moveTo>
                  <a:pt x="0" y="0"/>
                </a:moveTo>
                <a:lnTo>
                  <a:pt x="3047738" y="0"/>
                </a:lnTo>
                <a:lnTo>
                  <a:pt x="3047738" y="2028171"/>
                </a:lnTo>
                <a:lnTo>
                  <a:pt x="0" y="2028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4204785" y="481553"/>
            <a:ext cx="3234956" cy="2176680"/>
          </a:xfrm>
          <a:custGeom>
            <a:avLst/>
            <a:gdLst/>
            <a:ahLst/>
            <a:cxnLst/>
            <a:rect l="l" t="t" r="r" b="b"/>
            <a:pathLst>
              <a:path w="3234956" h="2176680">
                <a:moveTo>
                  <a:pt x="0" y="0"/>
                </a:moveTo>
                <a:lnTo>
                  <a:pt x="3234956" y="0"/>
                </a:lnTo>
                <a:lnTo>
                  <a:pt x="3234956" y="2176680"/>
                </a:lnTo>
                <a:lnTo>
                  <a:pt x="0" y="2176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8445698" y="3514175"/>
            <a:ext cx="1396603" cy="122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en-US" sz="54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71197" y="5760619"/>
            <a:ext cx="1745605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71197" y="7755735"/>
            <a:ext cx="1745605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77991" y="2682325"/>
            <a:ext cx="7332018" cy="122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4"/>
              </a:lnSpc>
            </a:pPr>
            <a:r>
              <a:rPr lang="en-US" sz="5499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Problem Statement 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98010" y="4928769"/>
            <a:ext cx="3691979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Track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62527" y="6923885"/>
            <a:ext cx="3562945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Team Name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028700" y="885825"/>
            <a:ext cx="5747981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Problem Statement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41525"/>
            <a:ext cx="1623060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[Briefly describe the identified problem. Explain who is affected and why it is important.]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402328" y="8747235"/>
            <a:ext cx="3417607" cy="1371551"/>
            <a:chOff x="0" y="0"/>
            <a:chExt cx="4556809" cy="1828734"/>
          </a:xfrm>
        </p:grpSpPr>
        <p:sp>
          <p:nvSpPr>
            <p:cNvPr id="6" name="Freeform 6"/>
            <p:cNvSpPr/>
            <p:nvPr/>
          </p:nvSpPr>
          <p:spPr>
            <a:xfrm>
              <a:off x="0" y="200042"/>
              <a:ext cx="2146837" cy="1428650"/>
            </a:xfrm>
            <a:custGeom>
              <a:avLst/>
              <a:gdLst/>
              <a:ahLst/>
              <a:cxnLst/>
              <a:rect l="l" t="t" r="r" b="b"/>
              <a:pathLst>
                <a:path w="2146837" h="1428650">
                  <a:moveTo>
                    <a:pt x="0" y="0"/>
                  </a:moveTo>
                  <a:lnTo>
                    <a:pt x="2146837" y="0"/>
                  </a:lnTo>
                  <a:lnTo>
                    <a:pt x="2146837" y="1428650"/>
                  </a:lnTo>
                  <a:lnTo>
                    <a:pt x="0" y="1428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Freeform 7"/>
            <p:cNvSpPr/>
            <p:nvPr/>
          </p:nvSpPr>
          <p:spPr>
            <a:xfrm>
              <a:off x="2278096" y="200042"/>
              <a:ext cx="2278713" cy="1533261"/>
            </a:xfrm>
            <a:custGeom>
              <a:avLst/>
              <a:gdLst/>
              <a:ahLst/>
              <a:cxnLst/>
              <a:rect l="l" t="t" r="r" b="b"/>
              <a:pathLst>
                <a:path w="2278713" h="1533261">
                  <a:moveTo>
                    <a:pt x="0" y="0"/>
                  </a:moveTo>
                  <a:lnTo>
                    <a:pt x="2278713" y="0"/>
                  </a:lnTo>
                  <a:lnTo>
                    <a:pt x="2278713" y="1533261"/>
                  </a:lnTo>
                  <a:lnTo>
                    <a:pt x="0" y="1533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303496" y="0"/>
              <a:ext cx="0" cy="1828734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019174" y="885825"/>
            <a:ext cx="6219825" cy="905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Proposed Solution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9175" y="2098675"/>
            <a:ext cx="1539620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5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Concept, Innovation/USP, What makes this different?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402328" y="8747235"/>
            <a:ext cx="3417607" cy="1371551"/>
            <a:chOff x="0" y="0"/>
            <a:chExt cx="4556809" cy="1828734"/>
          </a:xfrm>
        </p:grpSpPr>
        <p:sp>
          <p:nvSpPr>
            <p:cNvPr id="6" name="Freeform 6"/>
            <p:cNvSpPr/>
            <p:nvPr/>
          </p:nvSpPr>
          <p:spPr>
            <a:xfrm>
              <a:off x="0" y="200042"/>
              <a:ext cx="2146837" cy="1428650"/>
            </a:xfrm>
            <a:custGeom>
              <a:avLst/>
              <a:gdLst/>
              <a:ahLst/>
              <a:cxnLst/>
              <a:rect l="l" t="t" r="r" b="b"/>
              <a:pathLst>
                <a:path w="2146837" h="1428650">
                  <a:moveTo>
                    <a:pt x="0" y="0"/>
                  </a:moveTo>
                  <a:lnTo>
                    <a:pt x="2146837" y="0"/>
                  </a:lnTo>
                  <a:lnTo>
                    <a:pt x="2146837" y="1428650"/>
                  </a:lnTo>
                  <a:lnTo>
                    <a:pt x="0" y="1428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Freeform 7"/>
            <p:cNvSpPr/>
            <p:nvPr/>
          </p:nvSpPr>
          <p:spPr>
            <a:xfrm>
              <a:off x="2278096" y="200042"/>
              <a:ext cx="2278713" cy="1533261"/>
            </a:xfrm>
            <a:custGeom>
              <a:avLst/>
              <a:gdLst/>
              <a:ahLst/>
              <a:cxnLst/>
              <a:rect l="l" t="t" r="r" b="b"/>
              <a:pathLst>
                <a:path w="2278713" h="1533261">
                  <a:moveTo>
                    <a:pt x="0" y="0"/>
                  </a:moveTo>
                  <a:lnTo>
                    <a:pt x="2278713" y="0"/>
                  </a:lnTo>
                  <a:lnTo>
                    <a:pt x="2278713" y="1533261"/>
                  </a:lnTo>
                  <a:lnTo>
                    <a:pt x="0" y="1533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303496" y="0"/>
              <a:ext cx="0" cy="1828734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028700" y="885825"/>
            <a:ext cx="6134100" cy="905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b="1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Technical Approach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41525"/>
            <a:ext cx="9959132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Technologies to be Used: (Explain in short)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 and Process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Diagram / Workflow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402328" y="8747235"/>
            <a:ext cx="3417607" cy="1371551"/>
            <a:chOff x="0" y="0"/>
            <a:chExt cx="4556809" cy="1828734"/>
          </a:xfrm>
        </p:grpSpPr>
        <p:sp>
          <p:nvSpPr>
            <p:cNvPr id="6" name="Freeform 6"/>
            <p:cNvSpPr/>
            <p:nvPr/>
          </p:nvSpPr>
          <p:spPr>
            <a:xfrm>
              <a:off x="0" y="200042"/>
              <a:ext cx="2146837" cy="1428650"/>
            </a:xfrm>
            <a:custGeom>
              <a:avLst/>
              <a:gdLst/>
              <a:ahLst/>
              <a:cxnLst/>
              <a:rect l="l" t="t" r="r" b="b"/>
              <a:pathLst>
                <a:path w="2146837" h="1428650">
                  <a:moveTo>
                    <a:pt x="0" y="0"/>
                  </a:moveTo>
                  <a:lnTo>
                    <a:pt x="2146837" y="0"/>
                  </a:lnTo>
                  <a:lnTo>
                    <a:pt x="2146837" y="1428650"/>
                  </a:lnTo>
                  <a:lnTo>
                    <a:pt x="0" y="1428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Freeform 7"/>
            <p:cNvSpPr/>
            <p:nvPr/>
          </p:nvSpPr>
          <p:spPr>
            <a:xfrm>
              <a:off x="2278096" y="200042"/>
              <a:ext cx="2278713" cy="1533261"/>
            </a:xfrm>
            <a:custGeom>
              <a:avLst/>
              <a:gdLst/>
              <a:ahLst/>
              <a:cxnLst/>
              <a:rect l="l" t="t" r="r" b="b"/>
              <a:pathLst>
                <a:path w="2278713" h="1533261">
                  <a:moveTo>
                    <a:pt x="0" y="0"/>
                  </a:moveTo>
                  <a:lnTo>
                    <a:pt x="2278713" y="0"/>
                  </a:lnTo>
                  <a:lnTo>
                    <a:pt x="2278713" y="1533261"/>
                  </a:lnTo>
                  <a:lnTo>
                    <a:pt x="0" y="1533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303496" y="0"/>
              <a:ext cx="0" cy="1828734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028700" y="885825"/>
            <a:ext cx="3963442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Key Features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41525"/>
            <a:ext cx="6094065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Functionality</a:t>
            </a: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Experience</a:t>
            </a: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Scalability &amp; Performance</a:t>
            </a: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 &amp; Benefits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402328" y="8747235"/>
            <a:ext cx="3417607" cy="1371551"/>
            <a:chOff x="0" y="0"/>
            <a:chExt cx="4556809" cy="1828734"/>
          </a:xfrm>
        </p:grpSpPr>
        <p:sp>
          <p:nvSpPr>
            <p:cNvPr id="6" name="Freeform 6"/>
            <p:cNvSpPr/>
            <p:nvPr/>
          </p:nvSpPr>
          <p:spPr>
            <a:xfrm>
              <a:off x="0" y="200042"/>
              <a:ext cx="2146837" cy="1428650"/>
            </a:xfrm>
            <a:custGeom>
              <a:avLst/>
              <a:gdLst/>
              <a:ahLst/>
              <a:cxnLst/>
              <a:rect l="l" t="t" r="r" b="b"/>
              <a:pathLst>
                <a:path w="2146837" h="1428650">
                  <a:moveTo>
                    <a:pt x="0" y="0"/>
                  </a:moveTo>
                  <a:lnTo>
                    <a:pt x="2146837" y="0"/>
                  </a:lnTo>
                  <a:lnTo>
                    <a:pt x="2146837" y="1428650"/>
                  </a:lnTo>
                  <a:lnTo>
                    <a:pt x="0" y="1428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Freeform 7"/>
            <p:cNvSpPr/>
            <p:nvPr/>
          </p:nvSpPr>
          <p:spPr>
            <a:xfrm>
              <a:off x="2278096" y="200042"/>
              <a:ext cx="2278713" cy="1533261"/>
            </a:xfrm>
            <a:custGeom>
              <a:avLst/>
              <a:gdLst/>
              <a:ahLst/>
              <a:cxnLst/>
              <a:rect l="l" t="t" r="r" b="b"/>
              <a:pathLst>
                <a:path w="2278713" h="1533261">
                  <a:moveTo>
                    <a:pt x="0" y="0"/>
                  </a:moveTo>
                  <a:lnTo>
                    <a:pt x="2278713" y="0"/>
                  </a:lnTo>
                  <a:lnTo>
                    <a:pt x="2278713" y="1533261"/>
                  </a:lnTo>
                  <a:lnTo>
                    <a:pt x="0" y="1533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303496" y="0"/>
              <a:ext cx="0" cy="1828734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1028700" y="885825"/>
            <a:ext cx="7029450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Impact &amp; Future Scope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945754"/>
            <a:ext cx="16327043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 on Target Audience</a:t>
            </a: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Benefits</a:t>
            </a: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Scalability</a:t>
            </a: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Enhancements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402328" y="8747235"/>
            <a:ext cx="3417607" cy="1371551"/>
            <a:chOff x="0" y="0"/>
            <a:chExt cx="4556809" cy="1828734"/>
          </a:xfrm>
        </p:grpSpPr>
        <p:sp>
          <p:nvSpPr>
            <p:cNvPr id="6" name="Freeform 6"/>
            <p:cNvSpPr/>
            <p:nvPr/>
          </p:nvSpPr>
          <p:spPr>
            <a:xfrm>
              <a:off x="0" y="200042"/>
              <a:ext cx="2146837" cy="1428650"/>
            </a:xfrm>
            <a:custGeom>
              <a:avLst/>
              <a:gdLst/>
              <a:ahLst/>
              <a:cxnLst/>
              <a:rect l="l" t="t" r="r" b="b"/>
              <a:pathLst>
                <a:path w="2146837" h="1428650">
                  <a:moveTo>
                    <a:pt x="0" y="0"/>
                  </a:moveTo>
                  <a:lnTo>
                    <a:pt x="2146837" y="0"/>
                  </a:lnTo>
                  <a:lnTo>
                    <a:pt x="2146837" y="1428650"/>
                  </a:lnTo>
                  <a:lnTo>
                    <a:pt x="0" y="1428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Freeform 7"/>
            <p:cNvSpPr/>
            <p:nvPr/>
          </p:nvSpPr>
          <p:spPr>
            <a:xfrm>
              <a:off x="2278096" y="200042"/>
              <a:ext cx="2278713" cy="1533261"/>
            </a:xfrm>
            <a:custGeom>
              <a:avLst/>
              <a:gdLst/>
              <a:ahLst/>
              <a:cxnLst/>
              <a:rect l="l" t="t" r="r" b="b"/>
              <a:pathLst>
                <a:path w="2278713" h="1533261">
                  <a:moveTo>
                    <a:pt x="0" y="0"/>
                  </a:moveTo>
                  <a:lnTo>
                    <a:pt x="2278713" y="0"/>
                  </a:lnTo>
                  <a:lnTo>
                    <a:pt x="2278713" y="1533261"/>
                  </a:lnTo>
                  <a:lnTo>
                    <a:pt x="0" y="1533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303496" y="0"/>
              <a:ext cx="0" cy="1828734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Futura</vt:lpstr>
      <vt:lpstr>Brasika</vt:lpstr>
      <vt:lpstr>Calibri</vt:lpstr>
      <vt:lpstr>Arial</vt:lpstr>
      <vt:lpstr>Times New Roman</vt:lpstr>
      <vt:lpstr>HK Modular</vt:lpstr>
      <vt:lpstr>Times New Roman Bold</vt:lpstr>
      <vt:lpstr>Futura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HACKX 2.0 PRESENTATION TEMPLATE</dc:title>
  <cp:lastModifiedBy>Arshvir Singh Kalsi</cp:lastModifiedBy>
  <cp:revision>3</cp:revision>
  <dcterms:created xsi:type="dcterms:W3CDTF">2006-08-16T00:00:00Z</dcterms:created>
  <dcterms:modified xsi:type="dcterms:W3CDTF">2026-03-18T14:39:23Z</dcterms:modified>
  <dc:identifier>DAHDXUBElbw</dc:identifier>
</cp:coreProperties>
</file>